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as a Microgrid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of 20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December 2025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2025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300623"/>
              </p:ext>
            </p:extLst>
          </p:nvPr>
        </p:nvGraphicFramePr>
        <p:xfrm>
          <a:off x="838200" y="1690688"/>
          <a:ext cx="10515600" cy="329184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is a microgrid?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a limited inertia system?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a limited generation capacity?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interconnecting with the terrestrial power system?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C90B2-C553-2060-A0B6-259AFEFF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D5297-51F6-98C8-0F24-122FBC89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783D-F77E-A407-C4C7-29FF037E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Microgrid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2715C-1042-59F2-AB4F-E9857E2D2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IEEE Std 2030.7 defines a microgrid as: </a:t>
            </a:r>
          </a:p>
          <a:p>
            <a:pPr marL="457200" lvl="1" indent="0">
              <a:buNone/>
            </a:pPr>
            <a:r>
              <a:rPr lang="en-US" dirty="0"/>
              <a:t>“A group of interconnected loads and distributed energy resources with clearly defined electrical boundaries that acts as a single controllable entity with respect to the grid and can connect and disconnect from the grid to enable it to operate in both grid-connected or island modes.”</a:t>
            </a:r>
          </a:p>
          <a:p>
            <a:r>
              <a:rPr lang="en-US" dirty="0"/>
              <a:t>Distributed energy resources (DER) are further defined as:</a:t>
            </a:r>
          </a:p>
          <a:p>
            <a:pPr marL="457200" lvl="1" indent="0">
              <a:buNone/>
            </a:pPr>
            <a:r>
              <a:rPr lang="en-US" dirty="0"/>
              <a:t>“Sources and groups of sources of electric power that are not directly connected to the bulk power system; they include both generators and energy storage technologies capable of exporting power.”</a:t>
            </a:r>
          </a:p>
          <a:p>
            <a:r>
              <a:rPr lang="en-US" dirty="0"/>
              <a:t>Modes</a:t>
            </a:r>
          </a:p>
          <a:p>
            <a:pPr lvl="1"/>
            <a:r>
              <a:rPr lang="en-US" dirty="0"/>
              <a:t>When a microgrid is electrically connected to the grid it is in the “Steady state connected” mode. </a:t>
            </a:r>
          </a:p>
          <a:p>
            <a:pPr lvl="1"/>
            <a:r>
              <a:rPr lang="en-US" dirty="0"/>
              <a:t>When a microgrid is operating disconnected from the grid it is in the “Steady state islanded” mode. </a:t>
            </a:r>
          </a:p>
          <a:p>
            <a:pPr lvl="1"/>
            <a:r>
              <a:rPr lang="en-US" dirty="0"/>
              <a:t>Transition modes include “Unplanned islanding”, “Planned islanding”, “Black start”, and “Reconnect.”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52074-00FB-6897-380E-D301E483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E4327-846B-61FF-FEF6-1A703141B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216F2-DCE1-B753-E22F-CBC656D1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7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D4AD1-854A-585C-925A-8087C3C80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Shipboard power systems as a microgrid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C954D-2B5A-C2C1-6EE6-15BA9EB60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 perfect fit</a:t>
            </a:r>
          </a:p>
          <a:p>
            <a:pPr lvl="1"/>
            <a:r>
              <a:rPr lang="en-US" dirty="0"/>
              <a:t>Not all ships can connect to the grid.</a:t>
            </a:r>
          </a:p>
          <a:p>
            <a:pPr lvl="1"/>
            <a:r>
              <a:rPr lang="en-US" dirty="0"/>
              <a:t>Some ships can connect to the grid and receive power from the grid, but cannot operate generator sets in parallel with the grid.</a:t>
            </a:r>
          </a:p>
          <a:p>
            <a:pPr lvl="1"/>
            <a:r>
              <a:rPr lang="en-US" dirty="0"/>
              <a:t>Even ships that can operate generator sets in parallel with the grid typically only do so for short periods of time.</a:t>
            </a:r>
          </a:p>
          <a:p>
            <a:r>
              <a:rPr lang="en-US" dirty="0"/>
              <a:t>Ships at sea are equivalent to a microgrid operating in “steady state islanded” mode.</a:t>
            </a:r>
          </a:p>
          <a:p>
            <a:r>
              <a:rPr lang="en-US" dirty="0"/>
              <a:t>DERs onboard ship are typically gas turbine generator sets or diesel generator sets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6C2F8-88D2-62B4-205B-AB916FD08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47C76-F69D-0C44-1680-FFBE8C9F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1899E-2924-00F9-CA67-FB4424FF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1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637C4-E78A-5440-2C36-5BA31DA6A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inertia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D55F3-B6FA-27FD-71AC-563C3B263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Within the context of a power system, inertia is …</a:t>
            </a:r>
          </a:p>
          <a:p>
            <a:pPr lvl="1"/>
            <a:r>
              <a:rPr lang="en-US" dirty="0"/>
              <a:t>The amount of stored energy that can be rapidly applied to maintain voltage and frequency due to transients from changing loads</a:t>
            </a:r>
          </a:p>
          <a:p>
            <a:r>
              <a:rPr lang="en-US" dirty="0"/>
              <a:t>Sources of inertia</a:t>
            </a:r>
          </a:p>
          <a:p>
            <a:pPr lvl="1"/>
            <a:r>
              <a:rPr lang="en-US" dirty="0"/>
              <a:t>Generator sets</a:t>
            </a:r>
          </a:p>
          <a:p>
            <a:pPr lvl="2"/>
            <a:r>
              <a:rPr lang="en-US" dirty="0"/>
              <a:t>Rotational mechanical inertia of the rotor</a:t>
            </a:r>
          </a:p>
          <a:p>
            <a:pPr lvl="1"/>
            <a:r>
              <a:rPr lang="en-US" dirty="0"/>
              <a:t>Power electronic converters</a:t>
            </a:r>
          </a:p>
          <a:p>
            <a:pPr lvl="2"/>
            <a:r>
              <a:rPr lang="en-US" dirty="0"/>
              <a:t>Stored electrical energy in dc link capacitance</a:t>
            </a:r>
          </a:p>
          <a:p>
            <a:r>
              <a:rPr lang="en-US" dirty="0"/>
              <a:t>Terrestrial Grid is considered an infinite bus with infinite inertia</a:t>
            </a:r>
          </a:p>
          <a:p>
            <a:pPr lvl="1"/>
            <a:r>
              <a:rPr lang="en-US" dirty="0"/>
              <a:t>Changes in loads result in only local transient responses</a:t>
            </a:r>
          </a:p>
          <a:p>
            <a:r>
              <a:rPr lang="en-US" dirty="0"/>
              <a:t>Microgrids and shipboard power systems in islanded mode have limited inertia.</a:t>
            </a:r>
          </a:p>
          <a:p>
            <a:pPr lvl="1"/>
            <a:r>
              <a:rPr lang="en-US" dirty="0"/>
              <a:t>Changes in load results in system voltage and frequency transients.</a:t>
            </a:r>
          </a:p>
          <a:p>
            <a:pPr lvl="1"/>
            <a:r>
              <a:rPr lang="en-US" dirty="0"/>
              <a:t>Can lead to power quality issues or even generator sets dropping offline if not controlled properly.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B5F92-70A2-F016-87F2-58F92569B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EA9A1-EAE3-87C1-7990-EBDB5FDA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9214A-F13D-B1CE-7A57-C48929614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0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01756-4AC1-AB21-7A89-BC182D56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Generation 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1E1C7-B4E5-E91B-4EA5-DC7CC0694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Terrestrial Power Systems</a:t>
            </a:r>
          </a:p>
          <a:p>
            <a:pPr lvl="1"/>
            <a:r>
              <a:rPr lang="en-US" dirty="0"/>
              <a:t>Real Power is scheduled</a:t>
            </a:r>
          </a:p>
          <a:p>
            <a:pPr lvl="1"/>
            <a:r>
              <a:rPr lang="en-US" dirty="0"/>
              <a:t>Reactive Power is a function of network topology</a:t>
            </a:r>
          </a:p>
          <a:p>
            <a:r>
              <a:rPr lang="en-US" dirty="0"/>
              <a:t>Islanded microgrids and shipboard power systems</a:t>
            </a:r>
          </a:p>
          <a:p>
            <a:pPr lvl="1"/>
            <a:r>
              <a:rPr lang="en-US" dirty="0"/>
              <a:t>Requires active control methods to balance supply and consumption of real and reactive power when generator sets are paralleled.</a:t>
            </a:r>
          </a:p>
          <a:p>
            <a:pPr lvl="2"/>
            <a:r>
              <a:rPr lang="en-US" dirty="0"/>
              <a:t>Real Power is shared via either frequency droop or control signals (either analog or digital)</a:t>
            </a:r>
          </a:p>
          <a:p>
            <a:pPr lvl="2"/>
            <a:r>
              <a:rPr lang="en-US" dirty="0"/>
              <a:t>Reactive power is shared via either voltage droop or control signals (either analog or digital)</a:t>
            </a:r>
          </a:p>
          <a:p>
            <a:pPr lvl="1"/>
            <a:r>
              <a:rPr lang="en-US" dirty="0"/>
              <a:t>Energy storage may be employed to augment generation when needed.</a:t>
            </a:r>
          </a:p>
          <a:p>
            <a:pPr lvl="1"/>
            <a:r>
              <a:rPr lang="en-US" dirty="0"/>
              <a:t>Load management may be employed if online generation capacity is less than the online load.</a:t>
            </a:r>
          </a:p>
          <a:p>
            <a:pPr lvl="2"/>
            <a:r>
              <a:rPr lang="en-US" dirty="0"/>
              <a:t>Typically implemented as load shedding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7740E-C146-B7E1-81EA-BBC8A9645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41F24-C0A8-7E74-C027-CE7B1E70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7526-2143-D013-D6A7-F4E6D97B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8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6A2D5-21FC-C6D1-BA73-3346B0FBA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Interconnecting with the Terrestrial 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070C4-7CC9-877F-3C7C-8BA7499E5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Terrestrial microgrids</a:t>
            </a:r>
          </a:p>
          <a:p>
            <a:pPr lvl="1"/>
            <a:r>
              <a:rPr lang="en-US" dirty="0"/>
              <a:t>DER operation and grid operation are integrated when in the steady state connected mode.</a:t>
            </a:r>
          </a:p>
          <a:p>
            <a:r>
              <a:rPr lang="en-US" dirty="0"/>
              <a:t>Shipboard power systems</a:t>
            </a:r>
          </a:p>
          <a:p>
            <a:pPr lvl="1"/>
            <a:r>
              <a:rPr lang="en-US" dirty="0"/>
              <a:t>Rarely operate for extended periods of time with shipboard generator sets paralleled with the terrestrial grid.</a:t>
            </a:r>
          </a:p>
          <a:p>
            <a:pPr lvl="1"/>
            <a:r>
              <a:rPr lang="en-US" dirty="0"/>
              <a:t>Many ships will “break before make” such that the transfer to shore-power does not involve the paralleling of generator sets with the grid.</a:t>
            </a:r>
          </a:p>
          <a:p>
            <a:pPr lvl="1"/>
            <a:r>
              <a:rPr lang="en-US" dirty="0"/>
              <a:t>Those ships that can operate paralleled to the grid usually only do so during the transfer of load to and from shore-power. (make before break)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1FE7D-A512-C703-6100-08D42F68E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4F481-A55C-8A08-4CDD-5C9217931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24EA3-5010-F047-66BE-2DF3D95EF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299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3234</TotalTime>
  <Words>775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1_Office Theme</vt:lpstr>
      <vt:lpstr>Shipboard Power System as a Microgrid Shipboard Power System Fundamentals  Revision of 20 December 2025</vt:lpstr>
      <vt:lpstr>Essential Questions</vt:lpstr>
      <vt:lpstr>Microgrid Definition</vt:lpstr>
      <vt:lpstr>Shipboard power systems as a microgrid</vt:lpstr>
      <vt:lpstr>Limited inertia systems</vt:lpstr>
      <vt:lpstr>Limited Generation Capacity</vt:lpstr>
      <vt:lpstr>Interconnecting with the Terrestrial Grid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Shipboard Power System as a microgrid</dc:title>
  <dc:creator>Norbert Doerry</dc:creator>
  <cp:lastModifiedBy>Norbert Doerry</cp:lastModifiedBy>
  <cp:revision>47</cp:revision>
  <dcterms:created xsi:type="dcterms:W3CDTF">2025-04-03T12:58:23Z</dcterms:created>
  <dcterms:modified xsi:type="dcterms:W3CDTF">2025-12-21T15:41:25Z</dcterms:modified>
</cp:coreProperties>
</file>